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5" r:id="rId2"/>
    <p:sldId id="287" r:id="rId3"/>
    <p:sldId id="288" r:id="rId4"/>
    <p:sldId id="306" r:id="rId5"/>
    <p:sldId id="290" r:id="rId6"/>
    <p:sldId id="310" r:id="rId7"/>
    <p:sldId id="309" r:id="rId8"/>
    <p:sldId id="294" r:id="rId9"/>
    <p:sldId id="300" r:id="rId10"/>
    <p:sldId id="307" r:id="rId11"/>
    <p:sldId id="308" r:id="rId12"/>
    <p:sldId id="298" r:id="rId13"/>
    <p:sldId id="299" r:id="rId14"/>
    <p:sldId id="286" r:id="rId15"/>
  </p:sldIdLst>
  <p:sldSz cx="12192000" cy="6858000"/>
  <p:notesSz cx="6858000" cy="91440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9019"/>
    <a:srgbClr val="495E78"/>
    <a:srgbClr val="AD8100"/>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02" autoAdjust="0"/>
    <p:restoredTop sz="94660"/>
  </p:normalViewPr>
  <p:slideViewPr>
    <p:cSldViewPr snapToGrid="0">
      <p:cViewPr varScale="1">
        <p:scale>
          <a:sx n="86" d="100"/>
          <a:sy n="86"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78BD-22E6-F747-AD07-2627F21FB412}" type="datetimeFigureOut">
              <a:rPr lang="en-US" smtClean="0"/>
              <a:t>1/10/2024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29/06/1445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29/06/1445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29/06/1445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29/06/1445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29/06/1445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29/06/1445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29/06/1445</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29/06/1445</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29/06/1445</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29/06/1445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29/06/1445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29/06/1445</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2" name="Rectangle 1"/>
          <p:cNvSpPr/>
          <p:nvPr/>
        </p:nvSpPr>
        <p:spPr>
          <a:xfrm>
            <a:off x="3989179" y="5911150"/>
            <a:ext cx="3829895" cy="276999"/>
          </a:xfrm>
          <a:prstGeom prst="rect">
            <a:avLst/>
          </a:prstGeom>
        </p:spPr>
        <p:txBody>
          <a:bodyPr wrap="none">
            <a:spAutoFit/>
          </a:bodyPr>
          <a:lstStyle/>
          <a:p>
            <a:r>
              <a:rPr lang="ar-KW" sz="1200" dirty="0">
                <a:solidFill>
                  <a:srgbClr val="495E78"/>
                </a:solidFill>
                <a:cs typeface="mohammad bold art 1" pitchFamily="2" charset="-78"/>
              </a:rPr>
              <a:t>إدارة الرقابة الميدانية – قطاع الإشراف – 11 و 14 يناير  2024 </a:t>
            </a:r>
            <a:endParaRPr lang="en-GB" sz="1200" dirty="0">
              <a:solidFill>
                <a:srgbClr val="495E78"/>
              </a:solidFill>
              <a:cs typeface="mohammad bold art 1" pitchFamily="2" charset="-78"/>
            </a:endParaRPr>
          </a:p>
        </p:txBody>
      </p:sp>
      <p:sp>
        <p:nvSpPr>
          <p:cNvPr id="4" name="Title 1"/>
          <p:cNvSpPr>
            <a:spLocks noGrp="1"/>
          </p:cNvSpPr>
          <p:nvPr>
            <p:ph type="ctrTitle"/>
          </p:nvPr>
        </p:nvSpPr>
        <p:spPr>
          <a:xfrm>
            <a:off x="1514508" y="3201469"/>
            <a:ext cx="9144000" cy="999759"/>
          </a:xfrm>
        </p:spPr>
        <p:txBody>
          <a:bodyPr>
            <a:noAutofit/>
          </a:bodyPr>
          <a:lstStyle/>
          <a:p>
            <a:pPr rtl="1"/>
            <a:r>
              <a:rPr lang="ar-KW" sz="3600" b="1" dirty="0">
                <a:solidFill>
                  <a:srgbClr val="495E78"/>
                </a:solidFill>
                <a:cs typeface="mohammad bold art 1" pitchFamily="2" charset="-78"/>
              </a:rPr>
              <a:t>آخر المستجدات في مجال مكافحة غسل الأموال وتمويل الإرهاب</a:t>
            </a:r>
          </a:p>
        </p:txBody>
      </p:sp>
      <p:sp>
        <p:nvSpPr>
          <p:cNvPr id="5" name="Title 1">
            <a:extLst>
              <a:ext uri="{FF2B5EF4-FFF2-40B4-BE49-F238E27FC236}">
                <a16:creationId xmlns:a16="http://schemas.microsoft.com/office/drawing/2014/main" id="{271679C7-7CD4-4E91-A5BC-7F5E0FA07D68}"/>
              </a:ext>
            </a:extLst>
          </p:cNvPr>
          <p:cNvSpPr txBox="1">
            <a:spLocks/>
          </p:cNvSpPr>
          <p:nvPr/>
        </p:nvSpPr>
        <p:spPr>
          <a:xfrm>
            <a:off x="1524000" y="2201710"/>
            <a:ext cx="9144000" cy="9997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4400" b="1" dirty="0">
                <a:solidFill>
                  <a:srgbClr val="B39019"/>
                </a:solidFill>
                <a:cs typeface="mohammad bold art 1" pitchFamily="2" charset="-78"/>
              </a:rPr>
              <a:t>ورشة توعوية</a:t>
            </a:r>
          </a:p>
          <a:p>
            <a:pPr rtl="1"/>
            <a:endParaRPr lang="ar-KW" sz="4400" b="1" dirty="0">
              <a:solidFill>
                <a:srgbClr val="B39019"/>
              </a:solidFill>
              <a:cs typeface="mohammad bold art 1" pitchFamily="2" charset="-78"/>
            </a:endParaRPr>
          </a:p>
        </p:txBody>
      </p: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Calibri" pitchFamily="34" charset="0"/>
                <a:cs typeface="mohammad bold art 1" pitchFamily="2" charset="-78"/>
              </a:rPr>
              <a:t>الجزء الرابع/ تعميم هيئة أسواق المال رقم (11) لسنة 2023</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3539430"/>
          </a:xfrm>
          <a:prstGeom prst="rect">
            <a:avLst/>
          </a:prstGeom>
        </p:spPr>
        <p:txBody>
          <a:bodyPr wrap="square">
            <a:spAutoFit/>
          </a:bodyPr>
          <a:lstStyle/>
          <a:p>
            <a:pPr marL="285750" indent="0" algn="just" rtl="1" fontAlgn="base">
              <a:spcBef>
                <a:spcPct val="0"/>
              </a:spcBef>
              <a:spcAft>
                <a:spcPts val="600"/>
              </a:spcAft>
              <a:buNone/>
            </a:pPr>
            <a:r>
              <a:rPr lang="ar-KW" sz="2400" u="sng" dirty="0">
                <a:solidFill>
                  <a:schemeClr val="tx2"/>
                </a:solidFill>
                <a:latin typeface="Calibri" pitchFamily="34" charset="0"/>
                <a:cs typeface="mohammad bold art 1" pitchFamily="2" charset="-78"/>
              </a:rPr>
              <a:t>ينص تعميم هيئة أسواق المال رقم (11) لسنة 2023 على:</a:t>
            </a:r>
          </a:p>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285750" indent="0" algn="just" rtl="1" fontAlgn="base">
              <a:lnSpc>
                <a:spcPct val="150000"/>
              </a:lnSpc>
              <a:spcBef>
                <a:spcPct val="0"/>
              </a:spcBef>
              <a:spcAft>
                <a:spcPts val="600"/>
              </a:spcAft>
              <a:buNone/>
            </a:pPr>
            <a:r>
              <a:rPr lang="ar-KW" sz="1600" b="1" dirty="0">
                <a:solidFill>
                  <a:schemeClr val="tx2"/>
                </a:solidFill>
                <a:latin typeface="Calibri" pitchFamily="34" charset="0"/>
                <a:cs typeface="mohammad bold art 1" pitchFamily="2" charset="-78"/>
              </a:rPr>
              <a:t>"بالإشارة إلى القرار الوزاري رقم (141) لسنة 2023 بشأن اللائحة التنفيذية للجنة الخاصة بتنفيذ قرارات مجلس الأمن الصادرة بموجب الفصل السابع من ميثاق الأمم المتحدة المتعلقة بمكافحة الإرهاب وتمويل انتشار أسلحة الدمار الشامل، والذي تم نشره في الجريدة الرسمية "الكويت اليوم" في عددها (1641) الأحد الموافق  25/06/2023، نود الإفادة بأنه بموجب القرار الوزاري المذكور قد تم إعادة إصدار اللائحة التنفيذية للجنة الخاصة بتنفيذ قرارات مجلس الأمن الصادرة بموجب الفصل السابع من ميثاق الأمم المتحدة المتعلقة بمكافحة الإرهاب وتمويل انتشار أسلحة الدمار الشامل، لذا، نرفق لكم نسخة من كتاب وزارة الخارجية المؤرخ 05/07/2023 المتضمن القرار الوزاري المشار إليه أعلاه.</a:t>
            </a:r>
          </a:p>
          <a:p>
            <a:pPr marL="285750" indent="0" algn="just" rtl="1" fontAlgn="base">
              <a:lnSpc>
                <a:spcPct val="150000"/>
              </a:lnSpc>
              <a:spcBef>
                <a:spcPct val="0"/>
              </a:spcBef>
              <a:spcAft>
                <a:spcPts val="600"/>
              </a:spcAft>
              <a:buNone/>
            </a:pPr>
            <a:r>
              <a:rPr lang="ar-KW" sz="1600" b="1" dirty="0">
                <a:solidFill>
                  <a:schemeClr val="tx2"/>
                </a:solidFill>
                <a:latin typeface="Calibri" pitchFamily="34" charset="0"/>
                <a:cs typeface="mohammad bold art 1" pitchFamily="2" charset="-78"/>
              </a:rPr>
              <a:t>وعليه، </a:t>
            </a:r>
            <a:r>
              <a:rPr lang="ar-KW" sz="1600" b="1" u="sng" dirty="0">
                <a:solidFill>
                  <a:schemeClr val="tx2"/>
                </a:solidFill>
                <a:latin typeface="Calibri" pitchFamily="34" charset="0"/>
                <a:cs typeface="mohammad bold art 1" pitchFamily="2" charset="-78"/>
              </a:rPr>
              <a:t>يتوجب عليكم اتخاذ كل ما يلزم لتحديث السياسات والإجراءات الداخلية لديكم بموجب هذا القرار الوزاري، كما نود التأكيد على ضرورة الالتزام بجميع ما تضمنه القرار الوزاري المذكور أعلاه، وبشكل خاص المواد أرقام (</a:t>
            </a:r>
            <a:r>
              <a:rPr lang="ar-KW" sz="1600" b="1" u="sng" dirty="0">
                <a:solidFill>
                  <a:srgbClr val="FF0000"/>
                </a:solidFill>
                <a:latin typeface="Calibri" pitchFamily="34" charset="0"/>
                <a:cs typeface="mohammad bold art 1" pitchFamily="2" charset="-78"/>
              </a:rPr>
              <a:t>19</a:t>
            </a:r>
            <a:r>
              <a:rPr lang="ar-KW" sz="1600" b="1" u="sng" dirty="0">
                <a:solidFill>
                  <a:schemeClr val="tx2"/>
                </a:solidFill>
                <a:latin typeface="Calibri" pitchFamily="34" charset="0"/>
                <a:cs typeface="mohammad bold art 1" pitchFamily="2" charset="-78"/>
              </a:rPr>
              <a:t>، </a:t>
            </a:r>
            <a:r>
              <a:rPr lang="ar-KW" sz="1600" b="1" u="sng" dirty="0">
                <a:solidFill>
                  <a:srgbClr val="FF0000"/>
                </a:solidFill>
                <a:latin typeface="Calibri" pitchFamily="34" charset="0"/>
                <a:cs typeface="mohammad bold art 1" pitchFamily="2" charset="-78"/>
              </a:rPr>
              <a:t>24</a:t>
            </a:r>
            <a:r>
              <a:rPr lang="ar-KW" sz="1600" b="1" u="sng" dirty="0">
                <a:solidFill>
                  <a:schemeClr val="tx2"/>
                </a:solidFill>
                <a:latin typeface="Calibri" pitchFamily="34" charset="0"/>
                <a:cs typeface="mohammad bold art 1" pitchFamily="2" charset="-78"/>
              </a:rPr>
              <a:t>، </a:t>
            </a:r>
            <a:r>
              <a:rPr lang="ar-KW" sz="1600" b="1" u="sng" dirty="0">
                <a:solidFill>
                  <a:srgbClr val="FF0000"/>
                </a:solidFill>
                <a:latin typeface="Calibri" pitchFamily="34" charset="0"/>
                <a:cs typeface="mohammad bold art 1" pitchFamily="2" charset="-78"/>
              </a:rPr>
              <a:t>25</a:t>
            </a:r>
            <a:r>
              <a:rPr lang="ar-KW" sz="1600" b="1" u="sng" dirty="0">
                <a:solidFill>
                  <a:schemeClr val="tx2"/>
                </a:solidFill>
                <a:latin typeface="Calibri" pitchFamily="34" charset="0"/>
                <a:cs typeface="mohammad bold art 1" pitchFamily="2" charset="-78"/>
              </a:rPr>
              <a:t>) منه</a:t>
            </a:r>
            <a:r>
              <a:rPr lang="ar-KW" sz="1600" b="1" dirty="0">
                <a:solidFill>
                  <a:schemeClr val="tx2"/>
                </a:solidFill>
                <a:latin typeface="Calibri" pitchFamily="34" charset="0"/>
                <a:cs typeface="mohammad bold art 1" pitchFamily="2" charset="-78"/>
              </a:rPr>
              <a:t> ".</a:t>
            </a:r>
          </a:p>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55885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Calibri" pitchFamily="34" charset="0"/>
                <a:cs typeface="mohammad bold art 1" pitchFamily="2" charset="-78"/>
              </a:rPr>
              <a:t>الجزء الرابع/ تعميم هيئة أسواق المال رقم (11) لسنة 2023</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231928"/>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dirty="0">
                <a:solidFill>
                  <a:schemeClr val="tx2"/>
                </a:solidFill>
                <a:latin typeface="Calibri" pitchFamily="34" charset="0"/>
                <a:cs typeface="mohammad bold art 1" pitchFamily="2" charset="-78"/>
              </a:rPr>
              <a:t>الالتزامات الواردة في المواد (19)، (24)، (25) من القرار الوزاري (141) لسنة 2023.</a:t>
            </a:r>
          </a:p>
          <a:p>
            <a:pPr marL="731520" algn="just" rtl="1" fontAlgn="base">
              <a:spcBef>
                <a:spcPct val="0"/>
              </a:spcBef>
              <a:spcAft>
                <a:spcPts val="600"/>
              </a:spcAft>
            </a:pPr>
            <a:endParaRPr lang="ar-KW" sz="7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dirty="0">
                <a:solidFill>
                  <a:schemeClr val="tx2"/>
                </a:solidFill>
                <a:latin typeface="Calibri" pitchFamily="34" charset="0"/>
                <a:cs typeface="mohammad bold art 1" pitchFamily="2" charset="-78"/>
              </a:rPr>
              <a:t>التأكيد على تحديث أدلة السياسات والإجراءات بموجب التعميم الصادر.</a:t>
            </a:r>
          </a:p>
          <a:p>
            <a:pPr marL="285750" algn="just" rtl="1" fontAlgn="base">
              <a:spcBef>
                <a:spcPct val="0"/>
              </a:spcBef>
              <a:spcAft>
                <a:spcPts val="600"/>
              </a:spcAft>
            </a:pPr>
            <a:endParaRPr lang="ar-KW" sz="7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dirty="0">
                <a:solidFill>
                  <a:schemeClr val="tx2"/>
                </a:solidFill>
                <a:latin typeface="Calibri" pitchFamily="34" charset="0"/>
                <a:cs typeface="mohammad bold art 1" pitchFamily="2" charset="-78"/>
              </a:rPr>
              <a:t>آلية التعامل مع الرسائل التي توجه من قبل الهيئة إلى الأشخاص المرخص لهم (الإجراء المطلوب، المدة الزمنية المحددة للرد على رسائل الهيئة).</a:t>
            </a:r>
          </a:p>
          <a:p>
            <a:pPr marL="285750" algn="just" rtl="1" fontAlgn="base">
              <a:spcBef>
                <a:spcPct val="0"/>
              </a:spcBef>
              <a:spcAft>
                <a:spcPts val="600"/>
              </a:spcAft>
            </a:pPr>
            <a:endParaRPr lang="ar-KW" sz="7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dirty="0">
                <a:solidFill>
                  <a:schemeClr val="tx2"/>
                </a:solidFill>
                <a:latin typeface="Calibri" pitchFamily="34" charset="0"/>
                <a:cs typeface="mohammad bold art 1" pitchFamily="2" charset="-78"/>
              </a:rPr>
              <a:t>أبرز الملاحظات المرصودة من قبل الهيئة على الأشخاص المرخص لهم بشأن الالتزام بالقرار الوزاري (141) لسنة 2023:</a:t>
            </a:r>
          </a:p>
          <a:p>
            <a:pPr marL="1097280" indent="-457200" algn="just" rtl="1" fontAlgn="base">
              <a:spcBef>
                <a:spcPct val="0"/>
              </a:spcBef>
              <a:spcAft>
                <a:spcPts val="600"/>
              </a:spcAft>
              <a:buFont typeface="+mj-lt"/>
              <a:buAutoNum type="arabicParenR"/>
            </a:pPr>
            <a:r>
              <a:rPr lang="ar-KW" dirty="0">
                <a:solidFill>
                  <a:schemeClr val="tx2"/>
                </a:solidFill>
                <a:latin typeface="Calibri" pitchFamily="34" charset="0"/>
                <a:cs typeface="mohammad bold art 1" pitchFamily="2" charset="-78"/>
              </a:rPr>
              <a:t>الإحاطة بتعميم الهيئة.</a:t>
            </a:r>
          </a:p>
          <a:p>
            <a:pPr marL="1097280" indent="-457200" algn="just" rtl="1" fontAlgn="base">
              <a:spcBef>
                <a:spcPct val="0"/>
              </a:spcBef>
              <a:spcAft>
                <a:spcPts val="600"/>
              </a:spcAft>
              <a:buFont typeface="+mj-lt"/>
              <a:buAutoNum type="arabicParenR"/>
            </a:pPr>
            <a:r>
              <a:rPr lang="ar-KW" dirty="0">
                <a:solidFill>
                  <a:schemeClr val="tx2"/>
                </a:solidFill>
                <a:latin typeface="Calibri" pitchFamily="34" charset="0"/>
                <a:cs typeface="mohammad bold art 1" pitchFamily="2" charset="-78"/>
              </a:rPr>
              <a:t>المتابعة </a:t>
            </a:r>
            <a:r>
              <a:rPr lang="ar-KW" u="sng" dirty="0">
                <a:solidFill>
                  <a:schemeClr val="tx2"/>
                </a:solidFill>
                <a:latin typeface="Calibri" pitchFamily="34" charset="0"/>
                <a:cs typeface="mohammad bold art 1" pitchFamily="2" charset="-78"/>
              </a:rPr>
              <a:t>المستمرة</a:t>
            </a:r>
            <a:r>
              <a:rPr lang="ar-KW" dirty="0">
                <a:solidFill>
                  <a:schemeClr val="tx2"/>
                </a:solidFill>
                <a:latin typeface="Calibri" pitchFamily="34" charset="0"/>
                <a:cs typeface="mohammad bold art 1" pitchFamily="2" charset="-78"/>
              </a:rPr>
              <a:t> للقوائم الدولية والوطنية.</a:t>
            </a:r>
          </a:p>
          <a:p>
            <a:pPr marL="1097280" indent="-457200" algn="just" rtl="1" fontAlgn="base">
              <a:spcBef>
                <a:spcPct val="0"/>
              </a:spcBef>
              <a:spcAft>
                <a:spcPts val="600"/>
              </a:spcAft>
              <a:buFont typeface="+mj-lt"/>
              <a:buAutoNum type="arabicParenR"/>
            </a:pPr>
            <a:r>
              <a:rPr lang="ar-KW" dirty="0">
                <a:solidFill>
                  <a:schemeClr val="tx2"/>
                </a:solidFill>
                <a:latin typeface="Calibri" pitchFamily="34" charset="0"/>
                <a:cs typeface="mohammad bold art 1" pitchFamily="2" charset="-78"/>
              </a:rPr>
              <a:t>التعامل مع القائمة الوطنية.</a:t>
            </a:r>
          </a:p>
          <a:p>
            <a:pPr marL="1097280" indent="-457200" algn="just" rtl="1" fontAlgn="base">
              <a:spcBef>
                <a:spcPct val="0"/>
              </a:spcBef>
              <a:spcAft>
                <a:spcPts val="600"/>
              </a:spcAft>
              <a:buFont typeface="+mj-lt"/>
              <a:buAutoNum type="arabicParenR"/>
            </a:pPr>
            <a:r>
              <a:rPr lang="ar-KW" dirty="0">
                <a:solidFill>
                  <a:schemeClr val="tx2"/>
                </a:solidFill>
                <a:latin typeface="Calibri" pitchFamily="34" charset="0"/>
                <a:cs typeface="mohammad bold art 1" pitchFamily="2" charset="-78"/>
              </a:rPr>
              <a:t>عدم وضع الإجراءات المناسبة للتعامل مع القرار الوزاري.</a:t>
            </a:r>
          </a:p>
          <a:p>
            <a:pPr marL="109728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400142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 calcmode="lin" valueType="num">
                                      <p:cBhvr additive="base">
                                        <p:cTn id="2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 calcmode="lin" valueType="num">
                                      <p:cBhvr additive="base">
                                        <p:cTn id="3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anim calcmode="lin" valueType="num">
                                      <p:cBhvr additive="base">
                                        <p:cTn id="43"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11" end="11"/>
                                            </p:txEl>
                                          </p:spTgt>
                                        </p:tgtEl>
                                        <p:attrNameLst>
                                          <p:attrName>style.visibility</p:attrName>
                                        </p:attrNameLst>
                                      </p:cBhvr>
                                      <p:to>
                                        <p:strVal val="visible"/>
                                      </p:to>
                                    </p:set>
                                    <p:anim calcmode="lin" valueType="num">
                                      <p:cBhvr additive="base">
                                        <p:cTn id="49"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الأسئلة</a:t>
            </a:r>
            <a:endParaRPr lang="en-GB" sz="2800" dirty="0">
              <a:solidFill>
                <a:srgbClr val="B39019"/>
              </a:solidFill>
            </a:endParaRPr>
          </a:p>
        </p:txBody>
      </p:sp>
    </p:spTree>
    <p:extLst>
      <p:ext uri="{BB962C8B-B14F-4D97-AF65-F5344CB8AC3E}">
        <p14:creationId xmlns:p14="http://schemas.microsoft.com/office/powerpoint/2010/main" val="379803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شــكــراً</a:t>
            </a:r>
            <a:endParaRPr lang="en-GB" sz="2800" dirty="0">
              <a:solidFill>
                <a:srgbClr val="B39019"/>
              </a:solidFill>
            </a:endParaRPr>
          </a:p>
        </p:txBody>
      </p:sp>
    </p:spTree>
    <p:extLst>
      <p:ext uri="{BB962C8B-B14F-4D97-AF65-F5344CB8AC3E}">
        <p14:creationId xmlns:p14="http://schemas.microsoft.com/office/powerpoint/2010/main" val="282532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673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8238309" y="1498341"/>
            <a:ext cx="3596640" cy="1072197"/>
          </a:xfrm>
        </p:spPr>
        <p:txBody>
          <a:bodyPr/>
          <a:lstStyle/>
          <a:p>
            <a:r>
              <a:rPr lang="ar-KW" b="1" dirty="0">
                <a:solidFill>
                  <a:srgbClr val="B39019"/>
                </a:solidFill>
                <a:cs typeface="mohammad bold art 1" pitchFamily="2" charset="-78"/>
              </a:rPr>
              <a:t>مقدمــــــــة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357051" y="2744709"/>
            <a:ext cx="11277600" cy="3447098"/>
          </a:xfrm>
          <a:prstGeom prst="rect">
            <a:avLst/>
          </a:prstGeom>
        </p:spPr>
        <p:txBody>
          <a:bodyPr wrap="square">
            <a:spAutoFit/>
          </a:bodyPr>
          <a:lstStyle/>
          <a:p>
            <a:pPr marL="342900" lvl="0" indent="-34290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تسعى هيئة أسواق المال لمواصلة دورها التوعوي وبذل الجهود التي تهدف للتأكد من اطلاع الجهات الخاضعة لها بأهم المستجدات المتعلقة بموضوع مكافحة غسل الأموال وتمويل الإرهاب.</a:t>
            </a:r>
          </a:p>
          <a:p>
            <a:pPr marL="342900" lvl="0" indent="-34290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واستمراراً لتلك الجهود المبذولة من قبل الهيئة وهي إحدى الجهات الرقابية المنصوص عليها في القانون رقم (</a:t>
            </a:r>
            <a:r>
              <a:rPr lang="en-US" sz="2400" dirty="0">
                <a:solidFill>
                  <a:schemeClr val="tx2"/>
                </a:solidFill>
                <a:latin typeface="Calibri" pitchFamily="34" charset="0"/>
                <a:cs typeface="mohammad bold art 1" pitchFamily="2" charset="-78"/>
              </a:rPr>
              <a:t>106</a:t>
            </a:r>
            <a:r>
              <a:rPr lang="ar-KW" sz="2400" dirty="0">
                <a:solidFill>
                  <a:schemeClr val="tx2"/>
                </a:solidFill>
                <a:latin typeface="Calibri" pitchFamily="34" charset="0"/>
                <a:cs typeface="mohammad bold art 1" pitchFamily="2" charset="-78"/>
              </a:rPr>
              <a:t>) لسنة </a:t>
            </a:r>
            <a:r>
              <a:rPr lang="en-US" sz="2400" dirty="0">
                <a:solidFill>
                  <a:schemeClr val="tx2"/>
                </a:solidFill>
                <a:latin typeface="Calibri" pitchFamily="34" charset="0"/>
                <a:cs typeface="mohammad bold art 1" pitchFamily="2" charset="-78"/>
              </a:rPr>
              <a:t>2013</a:t>
            </a:r>
            <a:r>
              <a:rPr lang="ar-KW" sz="2400" dirty="0">
                <a:solidFill>
                  <a:schemeClr val="tx2"/>
                </a:solidFill>
                <a:latin typeface="Calibri" pitchFamily="34" charset="0"/>
                <a:cs typeface="mohammad bold art 1" pitchFamily="2" charset="-78"/>
              </a:rPr>
              <a:t> بشأن مكافحة غسل الأموال وتمويل الإرهاب، تمت دعوتكم لهذه الورشة وهي من ضمن ورش العمل التوعوية التي تقيمها هيئة أسواق المال بشكل دوري.</a:t>
            </a:r>
          </a:p>
        </p:txBody>
      </p:sp>
    </p:spTree>
    <p:extLst>
      <p:ext uri="{BB962C8B-B14F-4D97-AF65-F5344CB8AC3E}">
        <p14:creationId xmlns:p14="http://schemas.microsoft.com/office/powerpoint/2010/main" val="10713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118428" y="981630"/>
            <a:ext cx="5939246" cy="1072197"/>
          </a:xfrm>
        </p:spPr>
        <p:txBody>
          <a:bodyPr>
            <a:normAutofit fontScale="90000"/>
          </a:bodyPr>
          <a:lstStyle/>
          <a:p>
            <a:r>
              <a:rPr lang="ar-KW" b="1" dirty="0">
                <a:solidFill>
                  <a:srgbClr val="B39019"/>
                </a:solidFill>
                <a:latin typeface="Sakkal Majalla" pitchFamily="2" charset="-78"/>
                <a:cs typeface="mohammad bold art 1" pitchFamily="2" charset="-78"/>
              </a:rPr>
              <a:t>محتوى أعمال الورشة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152527"/>
            <a:ext cx="11277600" cy="3400931"/>
          </a:xfrm>
          <a:prstGeom prst="rect">
            <a:avLst/>
          </a:prstGeom>
        </p:spPr>
        <p:txBody>
          <a:bodyPr wrap="square">
            <a:spAutoFit/>
          </a:bodyPr>
          <a:lstStyle/>
          <a:p>
            <a:pPr marL="400050" lvl="1" indent="0" algn="r" rtl="1" fontAlgn="base">
              <a:spcBef>
                <a:spcPct val="0"/>
              </a:spcBef>
              <a:spcAft>
                <a:spcPts val="600"/>
              </a:spcAft>
              <a:buNone/>
            </a:pPr>
            <a:r>
              <a:rPr lang="ar-KW" sz="2400" b="1" u="sng" dirty="0">
                <a:solidFill>
                  <a:schemeClr val="tx2"/>
                </a:solidFill>
                <a:latin typeface="Calibri" pitchFamily="34" charset="0"/>
                <a:cs typeface="mohammad bold art 1" pitchFamily="2" charset="-78"/>
              </a:rPr>
              <a:t>وفيما يلي نستعرض محتوى ورشة العمل</a:t>
            </a:r>
            <a:endParaRPr lang="en-US" sz="2400" b="1" u="sng" dirty="0">
              <a:solidFill>
                <a:schemeClr val="tx2"/>
              </a:solidFill>
              <a:latin typeface="Calibri" pitchFamily="34" charset="0"/>
              <a:cs typeface="mohammad bold art 1" pitchFamily="2" charset="-78"/>
            </a:endParaRPr>
          </a:p>
          <a:p>
            <a:pPr lvl="0" algn="r" rtl="1" fontAlgn="base">
              <a:spcBef>
                <a:spcPct val="0"/>
              </a:spcBef>
              <a:spcAft>
                <a:spcPts val="600"/>
              </a:spcAft>
            </a:pPr>
            <a:endParaRPr lang="ar-KW" sz="2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الأول: </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النموذج الموحد لمعرفة العميل "اعرف عميلك" "</a:t>
            </a:r>
            <a:r>
              <a:rPr lang="en-US" sz="2000" dirty="0">
                <a:solidFill>
                  <a:schemeClr val="tx2"/>
                </a:solidFill>
                <a:latin typeface="Calibri" pitchFamily="34" charset="0"/>
                <a:cs typeface="mohammad bold art 1" pitchFamily="2" charset="-78"/>
              </a:rPr>
              <a:t>KYC</a:t>
            </a:r>
            <a:r>
              <a:rPr lang="ar-KW" sz="2000" dirty="0">
                <a:solidFill>
                  <a:schemeClr val="tx2"/>
                </a:solidFill>
                <a:latin typeface="Calibri" pitchFamily="34" charset="0"/>
                <a:cs typeface="mohammad bold art 1" pitchFamily="2" charset="-78"/>
              </a:rPr>
              <a:t>" الخاص بطلب فتح حسابات تداول لمواطني مجلس التعاون لدول الخليج العربية والمقيمين في تلك الدول.</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الثاني:</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نموذج إجراءات العناية الواجبة الذي يتم استيفاءه من قبل الأشخاص المرخص لهم من قبل هيئة أسواق المال، والجهات التي تتقدم إلى الهيئة بطلبات الترخيص.</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83463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118428" y="981630"/>
            <a:ext cx="5939246" cy="1072197"/>
          </a:xfrm>
        </p:spPr>
        <p:txBody>
          <a:bodyPr>
            <a:normAutofit fontScale="90000"/>
          </a:bodyPr>
          <a:lstStyle/>
          <a:p>
            <a:r>
              <a:rPr lang="ar-KW" b="1" dirty="0">
                <a:solidFill>
                  <a:srgbClr val="B39019"/>
                </a:solidFill>
                <a:latin typeface="Sakkal Majalla" pitchFamily="2" charset="-78"/>
                <a:cs typeface="mohammad bold art 1" pitchFamily="2" charset="-78"/>
              </a:rPr>
              <a:t>محتوى أعمال الورشة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152527"/>
            <a:ext cx="11277600" cy="3323987"/>
          </a:xfrm>
          <a:prstGeom prst="rect">
            <a:avLst/>
          </a:prstGeom>
        </p:spPr>
        <p:txBody>
          <a:bodyPr wrap="square">
            <a:spAutoFit/>
          </a:bodyPr>
          <a:lstStyle/>
          <a:p>
            <a:pPr lvl="0" algn="r" rtl="1" fontAlgn="base">
              <a:spcBef>
                <a:spcPct val="0"/>
              </a:spcBef>
              <a:spcAft>
                <a:spcPts val="600"/>
              </a:spcAft>
            </a:pPr>
            <a:endParaRPr lang="ar-KW" sz="2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الثالث: </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تعميم هيئة أسواق المال رقم (</a:t>
            </a:r>
            <a:r>
              <a:rPr lang="ar-KW" sz="2000" dirty="0">
                <a:solidFill>
                  <a:schemeClr val="tx2"/>
                </a:solidFill>
                <a:latin typeface="+mj-lt"/>
                <a:cs typeface="mohammad bold art 1" pitchFamily="2" charset="-78"/>
              </a:rPr>
              <a:t>5</a:t>
            </a:r>
            <a:r>
              <a:rPr lang="ar-KW" sz="2000" dirty="0">
                <a:solidFill>
                  <a:schemeClr val="tx2"/>
                </a:solidFill>
                <a:latin typeface="Calibri" pitchFamily="34" charset="0"/>
                <a:cs typeface="mohammad bold art 1" pitchFamily="2" charset="-78"/>
              </a:rPr>
              <a:t>) لسنة 2023 بشأن نسبة السيطرة النهائية للمستفيد الفعلي على العميل، والأشخاص المسيطرين ضمن العميل الأساسي بحكم منصبهم.</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الرابع:</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تعميم هيئة أسواق المال رقم (11) لسنة 2023 بشأن القرار الوزاري رقم (141) لسنة (2023) بشأن اللائحة التنفيذية للجنة الخاصة بتنفيذ قرارات مجلس الأمن الصادرة بموجب الفصل السابع من ميثاق الأمم المتحدة المتعلقة بمكافحة الإرهاب وتمويل انتشار أسلحة الدمار الشامل.</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52090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calcmode="lin" valueType="num">
                                      <p:cBhvr additive="base">
                                        <p:cTn id="1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 calcmode="lin" valueType="num">
                                      <p:cBhvr additive="base">
                                        <p:cTn id="2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الأول/ ال</a:t>
            </a:r>
            <a:r>
              <a:rPr lang="ar-KW" sz="3600" b="1" dirty="0">
                <a:solidFill>
                  <a:srgbClr val="B39019"/>
                </a:solidFill>
                <a:latin typeface="Calibri" pitchFamily="34" charset="0"/>
                <a:cs typeface="mohammad bold art 1" pitchFamily="2" charset="-78"/>
              </a:rPr>
              <a:t>نموذج الموحد لمعرفة العميل</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4275016"/>
          </a:xfrm>
          <a:prstGeom prst="rect">
            <a:avLst/>
          </a:prstGeom>
        </p:spPr>
        <p:txBody>
          <a:bodyPr wrap="square">
            <a:spAutoFit/>
          </a:bodyPr>
          <a:lstStyle/>
          <a:p>
            <a:pPr lvl="0"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أولاً: مبادرة النموذج الموحد.</a:t>
            </a:r>
          </a:p>
          <a:p>
            <a:pPr marL="628650" indent="-342900" algn="just" rtl="1" fontAlgn="base">
              <a:spcBef>
                <a:spcPct val="0"/>
              </a:spcBef>
              <a:spcAft>
                <a:spcPts val="600"/>
              </a:spcAft>
              <a:buFont typeface="Wingdings" panose="05000000000000000000" pitchFamily="2" charset="2"/>
              <a:buChar char="Ø"/>
            </a:pPr>
            <a:r>
              <a:rPr lang="ar-KW" sz="1700" dirty="0">
                <a:solidFill>
                  <a:schemeClr val="tx2"/>
                </a:solidFill>
                <a:latin typeface="Calibri" pitchFamily="34" charset="0"/>
                <a:cs typeface="mohammad bold art 1" pitchFamily="2" charset="-78"/>
              </a:rPr>
              <a:t>قامت هيئة أسواق المال باقتراح مبادرة نتج عنها قيام الهيئة بإعداد نموذج اعرف عميلك </a:t>
            </a:r>
            <a:r>
              <a:rPr lang="en-US" sz="1700" dirty="0">
                <a:solidFill>
                  <a:schemeClr val="tx2"/>
                </a:solidFill>
                <a:latin typeface="Calibri" pitchFamily="34" charset="0"/>
                <a:cs typeface="mohammad bold art 1" pitchFamily="2" charset="-78"/>
              </a:rPr>
              <a:t> KYC </a:t>
            </a:r>
            <a:r>
              <a:rPr lang="ar-KW" sz="1700" dirty="0">
                <a:solidFill>
                  <a:schemeClr val="tx2"/>
                </a:solidFill>
                <a:latin typeface="Calibri" pitchFamily="34" charset="0"/>
                <a:cs typeface="mohammad bold art 1" pitchFamily="2" charset="-78"/>
              </a:rPr>
              <a:t>الخاص بطلب فتح حسابات تداول لمواطني مجلس التعاون لدول الخليج العربية والمقيمين في تلك الدول، وقد تم اعتماد هذا النموذج </a:t>
            </a:r>
            <a:r>
              <a:rPr lang="ar-KW" sz="1700" u="sng" dirty="0">
                <a:solidFill>
                  <a:schemeClr val="tx2"/>
                </a:solidFill>
                <a:latin typeface="Calibri" pitchFamily="34" charset="0"/>
                <a:cs typeface="mohammad bold art 1" pitchFamily="2" charset="-78"/>
              </a:rPr>
              <a:t>كنموذج استرشادي</a:t>
            </a:r>
            <a:r>
              <a:rPr lang="ar-KW" sz="1700" dirty="0">
                <a:solidFill>
                  <a:schemeClr val="tx2"/>
                </a:solidFill>
                <a:latin typeface="Calibri" pitchFamily="34" charset="0"/>
                <a:cs typeface="mohammad bold art 1" pitchFamily="2" charset="-78"/>
              </a:rPr>
              <a:t> من قبل لجنة رؤساء هيئات الأسواق المالية في محضر اجتماعها الثالث والعشرين المنعقد بتاريخ 13 سبتمبر 2021.</a:t>
            </a:r>
            <a:endParaRPr lang="ar-KW" sz="800"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ثانيًا: أهداف العمل بالنموذج الموحد.</a:t>
            </a:r>
            <a:endParaRPr lang="ar-KW" sz="8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1700" dirty="0">
                <a:solidFill>
                  <a:schemeClr val="tx2"/>
                </a:solidFill>
                <a:latin typeface="Calibri" pitchFamily="34" charset="0"/>
                <a:cs typeface="mohammad bold art 1" pitchFamily="2" charset="-78"/>
              </a:rPr>
              <a:t>يهدف العمل بنموذج اعرف عميلك </a:t>
            </a:r>
            <a:r>
              <a:rPr lang="en-US" sz="1700" dirty="0">
                <a:solidFill>
                  <a:schemeClr val="tx2"/>
                </a:solidFill>
                <a:latin typeface="Calibri" pitchFamily="34" charset="0"/>
                <a:cs typeface="mohammad bold art 1" pitchFamily="2" charset="-78"/>
              </a:rPr>
              <a:t>KYC </a:t>
            </a:r>
            <a:r>
              <a:rPr lang="ar-KW" sz="1700" dirty="0">
                <a:solidFill>
                  <a:schemeClr val="tx2"/>
                </a:solidFill>
                <a:latin typeface="Calibri" pitchFamily="34" charset="0"/>
                <a:cs typeface="mohammad bold art 1" pitchFamily="2" charset="-78"/>
              </a:rPr>
              <a:t> </a:t>
            </a:r>
            <a:r>
              <a:rPr lang="ar-KW" sz="1700" u="sng" dirty="0">
                <a:solidFill>
                  <a:schemeClr val="tx2"/>
                </a:solidFill>
                <a:latin typeface="Calibri" pitchFamily="34" charset="0"/>
                <a:cs typeface="mohammad bold art 1" pitchFamily="2" charset="-78"/>
              </a:rPr>
              <a:t>كنموذج استرشادي</a:t>
            </a:r>
            <a:r>
              <a:rPr lang="ar-KW" sz="1700" dirty="0">
                <a:solidFill>
                  <a:schemeClr val="tx2"/>
                </a:solidFill>
                <a:latin typeface="Calibri" pitchFamily="34" charset="0"/>
                <a:cs typeface="mohammad bold art 1" pitchFamily="2" charset="-78"/>
              </a:rPr>
              <a:t> لمتطلبات فتح الحساب إلى:</a:t>
            </a:r>
          </a:p>
          <a:p>
            <a:pPr marL="100584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تسهيل عملية فتح الحسابات الاستثمارية في دول مجلس التعاون، وهو الأمر الذي من شأنه تحقيق الانسجام والتكامل في آليات العمل وإجراءاتها في منظومة هيئات أسواق المال والبورصات الخليجية وصولاً إلى الغاية الرئيسية منه، وهي تسهيل التعامل في الأسواق المالية (البورصات) لمواطني دول المجلس.</a:t>
            </a:r>
          </a:p>
          <a:p>
            <a:pPr marL="100584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التنسيق بين دول المجلس لاحتضان مبدأ اعتماد المؤسسات المالية على أطراف ثالثة نظيرة في الدول الأخرى لاستيفاء متطلبات العناية الواجبة لتسهيل إجراءات فتح الحسابات الاستثمارية في الأسواق الخليجية لمواطني مجلس التعاون والمقيمين في تلك الدول.</a:t>
            </a: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44018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additive="base">
                                        <p:cTn id="2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 calcmode="lin" valueType="num">
                                      <p:cBhvr additive="base">
                                        <p:cTn id="3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الأول/ ال</a:t>
            </a:r>
            <a:r>
              <a:rPr lang="ar-KW" sz="3600" b="1" dirty="0">
                <a:solidFill>
                  <a:srgbClr val="B39019"/>
                </a:solidFill>
                <a:latin typeface="Calibri" pitchFamily="34" charset="0"/>
                <a:cs typeface="mohammad bold art 1" pitchFamily="2" charset="-78"/>
              </a:rPr>
              <a:t>نموذج الموحد لمعرفة العميل</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3428631"/>
          </a:xfrm>
          <a:prstGeom prst="rect">
            <a:avLst/>
          </a:prstGeom>
        </p:spPr>
        <p:txBody>
          <a:bodyPr wrap="square">
            <a:spAutoFit/>
          </a:bodyPr>
          <a:lstStyle/>
          <a:p>
            <a:pPr lvl="0"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ثالثاً: بيانات النموذج الموحد.</a:t>
            </a:r>
          </a:p>
          <a:p>
            <a:pPr marL="628650" indent="-342900" algn="just" rtl="1" fontAlgn="base">
              <a:spcBef>
                <a:spcPct val="0"/>
              </a:spcBef>
              <a:spcAft>
                <a:spcPts val="600"/>
              </a:spcAft>
              <a:buFont typeface="Wingdings" panose="05000000000000000000" pitchFamily="2" charset="2"/>
              <a:buChar char="Ø"/>
            </a:pPr>
            <a:r>
              <a:rPr lang="ar-KW" sz="1700" dirty="0">
                <a:solidFill>
                  <a:schemeClr val="tx2"/>
                </a:solidFill>
                <a:latin typeface="Calibri" pitchFamily="34" charset="0"/>
                <a:cs typeface="mohammad bold art 1" pitchFamily="2" charset="-78"/>
              </a:rPr>
              <a:t>عرض لمحتويات النموذج الموحد.</a:t>
            </a:r>
            <a:endParaRPr lang="ar-KW" sz="800"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رابعاً: آلية العمل بالنموذج الموحد.</a:t>
            </a:r>
            <a:endParaRPr lang="ar-KW" sz="8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حصر وتسجيل الجهات الراغبة بالتعامل بموجب النموذج الموحد، وتوقيع الاتفاقيات الثنائية مع الجهات النظيرة في دول المجلس.</a:t>
            </a:r>
          </a:p>
          <a:p>
            <a:pPr marL="62865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قائمة الجهات سيتم الإعلان عنها في الموقع الرسمي لهيئة أسواق المال.</a:t>
            </a:r>
          </a:p>
          <a:p>
            <a:pPr marL="628650" indent="-342900" algn="just" rtl="1" fontAlgn="base">
              <a:spcBef>
                <a:spcPct val="0"/>
              </a:spcBef>
              <a:spcAft>
                <a:spcPts val="600"/>
              </a:spcAft>
              <a:buFont typeface="+mj-lt"/>
              <a:buAutoNum type="arabicParenR"/>
            </a:pPr>
            <a:r>
              <a:rPr lang="ar-KW" sz="1700" u="sng" dirty="0">
                <a:solidFill>
                  <a:schemeClr val="tx2"/>
                </a:solidFill>
                <a:latin typeface="Calibri" pitchFamily="34" charset="0"/>
                <a:cs typeface="mohammad bold art 1" pitchFamily="2" charset="-78"/>
              </a:rPr>
              <a:t>البيانات الإضافية </a:t>
            </a:r>
            <a:r>
              <a:rPr lang="ar-KW" sz="1700" dirty="0">
                <a:solidFill>
                  <a:schemeClr val="tx2"/>
                </a:solidFill>
                <a:latin typeface="Calibri" pitchFamily="34" charset="0"/>
                <a:cs typeface="mohammad bold art 1" pitchFamily="2" charset="-78"/>
              </a:rPr>
              <a:t>المطلوبة في كل دولة.</a:t>
            </a:r>
          </a:p>
          <a:p>
            <a:pPr marL="62865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الشكل النهائي المعتمد للنموذج الموحد.</a:t>
            </a:r>
          </a:p>
          <a:p>
            <a:pPr marL="62865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الموعد الرسمي للعمل بموجب النموذج الموحد (سيحدد لاحقاً).</a:t>
            </a:r>
          </a:p>
          <a:p>
            <a:pPr marL="285750" algn="just" rtl="1" fontAlgn="base">
              <a:spcBef>
                <a:spcPct val="0"/>
              </a:spcBef>
              <a:spcAft>
                <a:spcPts val="600"/>
              </a:spcAft>
            </a:pPr>
            <a:endParaRPr lang="ar-KW" sz="2400" dirty="0">
              <a:solidFill>
                <a:srgbClr val="B39019"/>
              </a:solidFill>
              <a:latin typeface="Calibri" pitchFamily="34" charset="0"/>
              <a:cs typeface="mohammad bold art 1" pitchFamily="2" charset="-78"/>
            </a:endParaRPr>
          </a:p>
        </p:txBody>
      </p:sp>
    </p:spTree>
    <p:extLst>
      <p:ext uri="{BB962C8B-B14F-4D97-AF65-F5344CB8AC3E}">
        <p14:creationId xmlns:p14="http://schemas.microsoft.com/office/powerpoint/2010/main" val="93890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additive="base">
                                        <p:cTn id="2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additive="base">
                                        <p:cTn id="2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additive="base">
                                        <p:cTn id="3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 calcmode="lin" valueType="num">
                                      <p:cBhvr additive="base">
                                        <p:cTn id="4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 calcmode="lin" valueType="num">
                                      <p:cBhvr additive="base">
                                        <p:cTn id="4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الثاني/ ال</a:t>
            </a:r>
            <a:r>
              <a:rPr lang="ar-KW" sz="3600" b="1" dirty="0">
                <a:solidFill>
                  <a:srgbClr val="B39019"/>
                </a:solidFill>
                <a:latin typeface="Calibri" pitchFamily="34" charset="0"/>
                <a:cs typeface="mohammad bold art 1" pitchFamily="2" charset="-78"/>
              </a:rPr>
              <a:t>نموذج الجديد لإجراءات العناية الواجبة</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4730526"/>
          </a:xfrm>
          <a:prstGeom prst="rect">
            <a:avLst/>
          </a:prstGeom>
        </p:spPr>
        <p:txBody>
          <a:bodyPr wrap="square">
            <a:spAutoFit/>
          </a:bodyPr>
          <a:lstStyle/>
          <a:p>
            <a:pPr lvl="0"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أولاً: الفئة المستهدفة في نموذج إجراءات العناية الواجبة.</a:t>
            </a:r>
          </a:p>
          <a:p>
            <a:pPr marL="628650" indent="-342900" algn="just" rtl="1" fontAlgn="base">
              <a:spcBef>
                <a:spcPct val="0"/>
              </a:spcBef>
              <a:spcAft>
                <a:spcPts val="600"/>
              </a:spcAft>
              <a:buFont typeface="Wingdings" panose="05000000000000000000" pitchFamily="2" charset="2"/>
              <a:buChar char="Ø"/>
            </a:pPr>
            <a:r>
              <a:rPr lang="ar-KW" sz="1700" dirty="0">
                <a:solidFill>
                  <a:schemeClr val="tx2"/>
                </a:solidFill>
                <a:latin typeface="Calibri" pitchFamily="34" charset="0"/>
                <a:cs typeface="mohammad bold art 1" pitchFamily="2" charset="-78"/>
              </a:rPr>
              <a:t>هيئة أسواق المال بصدد إطلاق نموذج من خلال بوابتها الإلكترونية باسم "نموذج إجراءات العناية الواجبة للأشخاص المرخص لهم".</a:t>
            </a:r>
          </a:p>
          <a:p>
            <a:pPr marL="628650" indent="-342900" algn="just" rtl="1" fontAlgn="base">
              <a:spcBef>
                <a:spcPct val="0"/>
              </a:spcBef>
              <a:spcAft>
                <a:spcPts val="600"/>
              </a:spcAft>
              <a:buFont typeface="Wingdings" panose="05000000000000000000" pitchFamily="2" charset="2"/>
              <a:buChar char="Ø"/>
            </a:pPr>
            <a:r>
              <a:rPr lang="ar-KW" sz="1700" dirty="0">
                <a:solidFill>
                  <a:schemeClr val="tx2"/>
                </a:solidFill>
                <a:latin typeface="Calibri" pitchFamily="34" charset="0"/>
                <a:cs typeface="mohammad bold art 1" pitchFamily="2" charset="-78"/>
              </a:rPr>
              <a:t>الفئة المستهدفة بالنموذج هم:</a:t>
            </a:r>
          </a:p>
          <a:p>
            <a:pPr marL="100584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الأشخاص المرخص لهم من قبل الهيئة.</a:t>
            </a:r>
          </a:p>
          <a:p>
            <a:pPr marL="100584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الجهات التي تتقدم إلى الهيئة بطلبات الترخيص.</a:t>
            </a:r>
          </a:p>
          <a:p>
            <a:pPr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ثانياً: محتويات نموذج إجراءات العناية الواجبة.</a:t>
            </a:r>
          </a:p>
          <a:p>
            <a:pPr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ثالثاً: سيتم اختيار عينة من الشركات تقوم بتجربة عملية استيفاء النموذج المذكور من خلال البوابة.</a:t>
            </a:r>
            <a:endParaRPr lang="en-US" sz="1700" u="sng" dirty="0">
              <a:solidFill>
                <a:srgbClr val="B39019"/>
              </a:solidFill>
              <a:latin typeface="Calibri" pitchFamily="34" charset="0"/>
              <a:cs typeface="mohammad bold art 1" pitchFamily="2" charset="-78"/>
            </a:endParaRPr>
          </a:p>
          <a:p>
            <a:pPr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رابعاً: سيتم إصدار تعميم بشأن "نموذج إجراءات العناية الواجبة للأشخاص المرخص لهم" للإعلان عن بدء عملية الاستيفاء</a:t>
            </a:r>
            <a:r>
              <a:rPr lang="ar-KW" sz="1700" dirty="0">
                <a:solidFill>
                  <a:srgbClr val="B39019"/>
                </a:solidFill>
                <a:latin typeface="Calibri" pitchFamily="34" charset="0"/>
                <a:cs typeface="mohammad bold art 1" pitchFamily="2" charset="-78"/>
              </a:rPr>
              <a:t>.</a:t>
            </a:r>
          </a:p>
          <a:p>
            <a:pPr algn="just" rtl="1" fontAlgn="base">
              <a:lnSpc>
                <a:spcPct val="120000"/>
              </a:lnSpc>
              <a:spcBef>
                <a:spcPts val="120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4758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Calibri" pitchFamily="34" charset="0"/>
                <a:cs typeface="mohammad bold art 1" pitchFamily="2" charset="-78"/>
              </a:rPr>
              <a:t>الجزء الثالث/ تعميم هيئة أسواق المال رقم (5) لسنة 2023</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201150"/>
          </a:xfrm>
          <a:prstGeom prst="rect">
            <a:avLst/>
          </a:prstGeom>
        </p:spPr>
        <p:txBody>
          <a:bodyPr wrap="square">
            <a:spAutoFit/>
          </a:bodyPr>
          <a:lstStyle/>
          <a:p>
            <a:pPr marL="285750" indent="0" algn="just" rtl="1" fontAlgn="base">
              <a:spcBef>
                <a:spcPct val="0"/>
              </a:spcBef>
              <a:spcAft>
                <a:spcPts val="600"/>
              </a:spcAft>
              <a:buNone/>
            </a:pPr>
            <a:r>
              <a:rPr lang="ar-KW" sz="2400" u="sng" dirty="0">
                <a:solidFill>
                  <a:schemeClr val="tx2"/>
                </a:solidFill>
                <a:latin typeface="Calibri" pitchFamily="34" charset="0"/>
                <a:cs typeface="mohammad bold art 1" pitchFamily="2" charset="-78"/>
              </a:rPr>
              <a:t>ينص تعميم هيئة أسواق المال رقم (5) لسنة 2023 على:</a:t>
            </a:r>
          </a:p>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285750" indent="0" algn="just" rtl="1" fontAlgn="base">
              <a:lnSpc>
                <a:spcPct val="150000"/>
              </a:lnSpc>
              <a:spcBef>
                <a:spcPct val="0"/>
              </a:spcBef>
              <a:spcAft>
                <a:spcPts val="600"/>
              </a:spcAft>
              <a:buNone/>
            </a:pPr>
            <a:r>
              <a:rPr lang="ar-KW" sz="1600" b="1" dirty="0">
                <a:solidFill>
                  <a:schemeClr val="tx2"/>
                </a:solidFill>
                <a:latin typeface="Calibri" pitchFamily="34" charset="0"/>
                <a:cs typeface="mohammad bold art 1" pitchFamily="2" charset="-78"/>
              </a:rPr>
              <a:t>"بالإشارة على الموضوع أعلاه، تسترعي الهيئة انتباهكم إلى تعريف المستفيد الفعلي الوارد في المادة (1) من القانون رقم (106) لسنة 2013 بشأن مكافحة غسل الأموال وتمويل الإرهاب، وإلى أحكام مواد الكتاب السادس عشر "مكافحة غسل الأموال وتمويل الإرهاب" من اللائحة التنفيذية للقانون رقم (7) لسنة 2010 بشأن إنشاء هيئة أسواق المال وتنظيم نشاط الأوراق المالية وتعديلاتهما، والتي أوجبت على الشخص المرخص له بأنشطة الأوراق المالية </a:t>
            </a:r>
            <a:r>
              <a:rPr lang="ar-KW" sz="1600" b="1" u="sng" dirty="0">
                <a:solidFill>
                  <a:schemeClr val="tx2"/>
                </a:solidFill>
                <a:latin typeface="Calibri" pitchFamily="34" charset="0"/>
                <a:cs typeface="mohammad bold art 1" pitchFamily="2" charset="-78"/>
              </a:rPr>
              <a:t>القيام بإجراءات العناية الواجبة على المستفيد الفعلي ضمن العميل الأساسي</a:t>
            </a:r>
            <a:r>
              <a:rPr lang="ar-KW" sz="1600" b="1" dirty="0">
                <a:solidFill>
                  <a:schemeClr val="tx2"/>
                </a:solidFill>
                <a:latin typeface="Calibri" pitchFamily="34" charset="0"/>
                <a:cs typeface="mohammad bold art 1" pitchFamily="2" charset="-78"/>
              </a:rPr>
              <a:t>، وفي هذا الشأن، تلفت الهيئة الانتباه بأن </a:t>
            </a:r>
            <a:r>
              <a:rPr lang="ar-KW" sz="1600" b="1" u="sng" dirty="0">
                <a:solidFill>
                  <a:schemeClr val="tx2"/>
                </a:solidFill>
                <a:latin typeface="Calibri" pitchFamily="34" charset="0"/>
                <a:cs typeface="mohammad bold art 1" pitchFamily="2" charset="-78"/>
              </a:rPr>
              <a:t>نسبة السيطرة النهائية للمستفيد الفعلي على العميل، والتي يتعين على الشخص المرخص له تطبيق إجراءات العناية الواجبة عليها، هي بحد أدنى (25 %)</a:t>
            </a:r>
            <a:r>
              <a:rPr lang="ar-KW" sz="1600" b="1" dirty="0">
                <a:solidFill>
                  <a:schemeClr val="tx2"/>
                </a:solidFill>
                <a:latin typeface="Calibri" pitchFamily="34" charset="0"/>
                <a:cs typeface="mohammad bold art 1" pitchFamily="2" charset="-78"/>
              </a:rPr>
              <a:t>، بالإضافة إلى أن </a:t>
            </a:r>
            <a:r>
              <a:rPr lang="ar-KW" sz="1600" b="1" u="sng" dirty="0">
                <a:solidFill>
                  <a:schemeClr val="tx2"/>
                </a:solidFill>
                <a:latin typeface="Calibri" pitchFamily="34" charset="0"/>
                <a:cs typeface="mohammad bold art 1" pitchFamily="2" charset="-78"/>
              </a:rPr>
              <a:t>قائمة الأشخاص المسيطرين ضمن العميل الأساسي بحكم منصبهم تتضمن وبحد أدنى، كل من (أعضاء مجلس الإدارة، الرئيس التنفيذي ونواب الرئيس التنفيذي الذين يشغلون وظائف تنفيذية، ويقومون بالأعمال المرتبطة بالأنشطة الأساسية للعميل، المخولون بالتوقيع بالنيابة عن العميل، أي شخص طبيعي ترى الشركة بأنه مستفيد فعلي ضمن العميل)</a:t>
            </a:r>
            <a:r>
              <a:rPr lang="ar-KW" sz="1600" b="1" dirty="0">
                <a:solidFill>
                  <a:schemeClr val="tx2"/>
                </a:solidFill>
                <a:latin typeface="Calibri" pitchFamily="34" charset="0"/>
                <a:cs typeface="mohammad bold art 1" pitchFamily="2" charset="-78"/>
              </a:rPr>
              <a:t>، وعليه، يتعين عليكم تحديث سياساتكم وإجراءاتكم، والعمل بما جاء في التعميم المشار إليه أعلاه".</a:t>
            </a:r>
          </a:p>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19346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Calibri" pitchFamily="34" charset="0"/>
                <a:cs typeface="mohammad bold art 1" pitchFamily="2" charset="-78"/>
              </a:rPr>
              <a:t>الجزء الثالث/ تعميم هيئة أسواق المال رقم (5) لسنة 2023</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3939540"/>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dirty="0">
                <a:solidFill>
                  <a:schemeClr val="tx2"/>
                </a:solidFill>
                <a:latin typeface="Calibri" pitchFamily="34" charset="0"/>
                <a:cs typeface="mohammad bold art 1" pitchFamily="2" charset="-78"/>
              </a:rPr>
              <a:t>تم تحديد نسبة السيطرة النهائية للمستفيد الفعلي على العميل (مباشرة أو غير مباشرة)، وهي بحد أدنى (25%).</a:t>
            </a:r>
          </a:p>
          <a:p>
            <a:pPr marL="285750" algn="just" rtl="1" fontAlgn="base">
              <a:spcBef>
                <a:spcPct val="0"/>
              </a:spcBef>
              <a:spcAft>
                <a:spcPts val="600"/>
              </a:spcAft>
            </a:pPr>
            <a:endParaRPr lang="ar-KW" sz="7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dirty="0">
                <a:solidFill>
                  <a:schemeClr val="tx2"/>
                </a:solidFill>
                <a:latin typeface="Calibri" pitchFamily="34" charset="0"/>
                <a:cs typeface="mohammad bold art 1" pitchFamily="2" charset="-78"/>
              </a:rPr>
              <a:t>تم تحديد قائمة الأشخاص المسيطرين ضمن العميل الأساسي بحكم منصبهم، وتتضمن بحد أدنى:</a:t>
            </a:r>
          </a:p>
          <a:p>
            <a:pPr marL="118872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أعضاء مجلس الإدارة.</a:t>
            </a:r>
          </a:p>
          <a:p>
            <a:pPr marL="118872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الرئيس التنفيذي ونواب الرئيس التنفيذي الذين يشغلون وظائف تنفيذية، ويقومون بالأعمال المرتبطة بالأنشطة الأساسية للعميل.</a:t>
            </a:r>
          </a:p>
          <a:p>
            <a:pPr marL="118872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المخولون بالتوقيع بالنيابة عن العميل.</a:t>
            </a:r>
          </a:p>
          <a:p>
            <a:pPr marL="118872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أي شخص طبيعي ترى الشركة بأنه مستفيد فعلي ضمن العميل.</a:t>
            </a:r>
          </a:p>
          <a:p>
            <a:pPr marL="731520" algn="just" rtl="1" fontAlgn="base">
              <a:spcBef>
                <a:spcPct val="0"/>
              </a:spcBef>
              <a:spcAft>
                <a:spcPts val="600"/>
              </a:spcAft>
            </a:pPr>
            <a:endParaRPr lang="ar-KW" sz="7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dirty="0">
                <a:solidFill>
                  <a:schemeClr val="tx2"/>
                </a:solidFill>
                <a:latin typeface="Calibri" pitchFamily="34" charset="0"/>
                <a:cs typeface="mohammad bold art 1" pitchFamily="2" charset="-78"/>
              </a:rPr>
              <a:t>التأكيد على تحديث أدلة السياسات والإجراءات بموجب التعميم الصادر.</a:t>
            </a:r>
          </a:p>
          <a:p>
            <a:pPr marL="285750" algn="just" rtl="1" fontAlgn="base">
              <a:spcBef>
                <a:spcPct val="0"/>
              </a:spcBef>
              <a:spcAft>
                <a:spcPts val="600"/>
              </a:spcAft>
            </a:pPr>
            <a:endParaRPr lang="ar-KW" sz="7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dirty="0">
                <a:solidFill>
                  <a:schemeClr val="tx2"/>
                </a:solidFill>
                <a:latin typeface="Calibri" pitchFamily="34" charset="0"/>
                <a:cs typeface="mohammad bold art 1" pitchFamily="2" charset="-78"/>
              </a:rPr>
              <a:t>تحديث </a:t>
            </a:r>
            <a:r>
              <a:rPr lang="ar-KW" u="sng" dirty="0">
                <a:solidFill>
                  <a:schemeClr val="tx2"/>
                </a:solidFill>
                <a:latin typeface="Calibri" pitchFamily="34" charset="0"/>
                <a:cs typeface="mohammad bold art 1" pitchFamily="2" charset="-78"/>
              </a:rPr>
              <a:t>قاعدة بيانات عملاؤكم </a:t>
            </a:r>
            <a:r>
              <a:rPr lang="ar-KW" dirty="0">
                <a:solidFill>
                  <a:schemeClr val="tx2"/>
                </a:solidFill>
                <a:latin typeface="Calibri" pitchFamily="34" charset="0"/>
                <a:cs typeface="mohammad bold art 1" pitchFamily="2" charset="-78"/>
              </a:rPr>
              <a:t>بموجب المتطلبات المذكورة في التعميم الصادر.</a:t>
            </a:r>
          </a:p>
        </p:txBody>
      </p:sp>
    </p:spTree>
    <p:extLst>
      <p:ext uri="{BB962C8B-B14F-4D97-AF65-F5344CB8AC3E}">
        <p14:creationId xmlns:p14="http://schemas.microsoft.com/office/powerpoint/2010/main" val="332904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 calcmode="lin" valueType="num">
                                      <p:cBhvr additive="base">
                                        <p:cTn id="3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11" end="11"/>
                                            </p:txEl>
                                          </p:spTgt>
                                        </p:tgtEl>
                                        <p:attrNameLst>
                                          <p:attrName>style.visibility</p:attrName>
                                        </p:attrNameLst>
                                      </p:cBhvr>
                                      <p:to>
                                        <p:strVal val="visible"/>
                                      </p:to>
                                    </p:set>
                                    <p:anim calcmode="lin" valueType="num">
                                      <p:cBhvr additive="base">
                                        <p:cTn id="43"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2231</TotalTime>
  <Words>1230</Words>
  <Application>Microsoft Office PowerPoint</Application>
  <PresentationFormat>Widescreen</PresentationFormat>
  <Paragraphs>83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Sakkal Majalla</vt:lpstr>
      <vt:lpstr>Wingdings</vt:lpstr>
      <vt:lpstr>Office Theme</vt:lpstr>
      <vt:lpstr>آخر المستجدات في مجال مكافحة غسل الأموال وتمويل الإرهاب</vt:lpstr>
      <vt:lpstr>مقدمــــــــة</vt:lpstr>
      <vt:lpstr>محتوى أعمال الورشة</vt:lpstr>
      <vt:lpstr>محتوى أعمال الورشة</vt:lpstr>
      <vt:lpstr>الجزء الأول/ النموذج الموحد لمعرفة العميل</vt:lpstr>
      <vt:lpstr>الجزء الأول/ النموذج الموحد لمعرفة العميل</vt:lpstr>
      <vt:lpstr>الجزء الثاني/ النموذج الجديد لإجراءات العناية الواجبة</vt:lpstr>
      <vt:lpstr>الجزء الثالث/ تعميم هيئة أسواق المال رقم (5) لسنة 2023</vt:lpstr>
      <vt:lpstr>الجزء الثالث/ تعميم هيئة أسواق المال رقم (5) لسنة 2023</vt:lpstr>
      <vt:lpstr>الجزء الرابع/ تعميم هيئة أسواق المال رقم (11) لسنة 2023</vt:lpstr>
      <vt:lpstr>الجزء الرابع/ تعميم هيئة أسواق المال رقم (11) لسنة 2023</vt:lpstr>
      <vt:lpstr>الأسئلة</vt:lpstr>
      <vt:lpstr>شــكــراً</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Tareq Aljutaili</cp:lastModifiedBy>
  <cp:revision>92</cp:revision>
  <dcterms:created xsi:type="dcterms:W3CDTF">2019-01-07T08:24:41Z</dcterms:created>
  <dcterms:modified xsi:type="dcterms:W3CDTF">2024-01-10T08:13:54Z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27ed25f6-1ecb-41a1-855f-837d166c808b</vt:lpwstr>
  </property>
</Properties>
</file>